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01" r:id="rId2"/>
    <p:sldId id="302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1" r:id="rId14"/>
    <p:sldId id="266" r:id="rId15"/>
    <p:sldId id="267" r:id="rId16"/>
    <p:sldId id="268" r:id="rId17"/>
    <p:sldId id="269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304" r:id="rId26"/>
    <p:sldId id="305" r:id="rId27"/>
    <p:sldId id="303" r:id="rId28"/>
    <p:sldId id="309" r:id="rId29"/>
    <p:sldId id="306" r:id="rId30"/>
    <p:sldId id="308" r:id="rId31"/>
    <p:sldId id="307" r:id="rId32"/>
    <p:sldId id="278" r:id="rId33"/>
    <p:sldId id="279" r:id="rId34"/>
    <p:sldId id="280" r:id="rId35"/>
    <p:sldId id="281" r:id="rId36"/>
    <p:sldId id="311" r:id="rId37"/>
    <p:sldId id="312" r:id="rId38"/>
    <p:sldId id="310" r:id="rId39"/>
    <p:sldId id="313" r:id="rId40"/>
    <p:sldId id="282" r:id="rId41"/>
    <p:sldId id="283" r:id="rId42"/>
    <p:sldId id="284" r:id="rId43"/>
    <p:sldId id="292" r:id="rId44"/>
    <p:sldId id="286" r:id="rId45"/>
    <p:sldId id="285" r:id="rId46"/>
    <p:sldId id="287" r:id="rId47"/>
    <p:sldId id="288" r:id="rId48"/>
    <p:sldId id="289" r:id="rId49"/>
    <p:sldId id="290" r:id="rId50"/>
    <p:sldId id="291" r:id="rId51"/>
    <p:sldId id="294" r:id="rId52"/>
    <p:sldId id="293" r:id="rId53"/>
    <p:sldId id="295" r:id="rId54"/>
    <p:sldId id="296" r:id="rId55"/>
    <p:sldId id="297" r:id="rId56"/>
    <p:sldId id="298" r:id="rId57"/>
    <p:sldId id="299" r:id="rId58"/>
    <p:sldId id="300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38" autoAdjust="0"/>
  </p:normalViewPr>
  <p:slideViewPr>
    <p:cSldViewPr snapToGrid="0">
      <p:cViewPr varScale="1">
        <p:scale>
          <a:sx n="102" d="100"/>
          <a:sy n="102" d="100"/>
        </p:scale>
        <p:origin x="9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5F76B-006F-44CE-9477-619E5882656F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2AA7D-B8AF-4B62-97C3-12A07E9264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365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7%89%B9%E5%BE%81%E5%90%91%E9%87%8F/8663983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aike.baidu.com/item/%E5%AF%B9%E8%A7%92%E7%9F%A9%E9%98%B5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Seq2seq</a:t>
            </a:r>
            <a:r>
              <a:rPr lang="zh-CN" altLang="en-US" dirty="0" smtClean="0"/>
              <a:t>方法不是这个讲者的重点，因为已经又大量的工作。讲者的重点是通过下面的方法来提高</a:t>
            </a:r>
            <a:r>
              <a:rPr lang="en-US" altLang="zh-CN" dirty="0" smtClean="0"/>
              <a:t>seq2sql</a:t>
            </a:r>
            <a:r>
              <a:rPr lang="zh-CN" altLang="en-US" dirty="0" smtClean="0"/>
              <a:t>的质量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2AA7D-B8AF-4B62-97C3-12A07E9264E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436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神经网络排序：查询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文档匹配关系模型</a:t>
            </a:r>
            <a:endParaRPr lang="en-US" altLang="zh-CN" dirty="0" smtClean="0"/>
          </a:p>
          <a:p>
            <a:r>
              <a:rPr lang="zh-CN" altLang="en-US" dirty="0" smtClean="0"/>
              <a:t>预训练模型：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2AA7D-B8AF-4B62-97C3-12A07E9264E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145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远程监督的噪音过滤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2AA7D-B8AF-4B62-97C3-12A07E9264E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756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研究方向：低频、开放域的关系抽取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2AA7D-B8AF-4B62-97C3-12A07E9264E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153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2AA7D-B8AF-4B62-97C3-12A07E9264E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893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用人在回顾的思想去改进查询质量</a:t>
            </a:r>
            <a:endParaRPr lang="en-US" altLang="zh-CN" dirty="0" smtClean="0"/>
          </a:p>
          <a:p>
            <a:r>
              <a:rPr lang="en-US" altLang="zh-CN" dirty="0" smtClean="0"/>
              <a:t>Hash: </a:t>
            </a:r>
            <a:r>
              <a:rPr lang="zh-CN" altLang="en-US" dirty="0" smtClean="0"/>
              <a:t>图匹配问题</a:t>
            </a:r>
            <a:r>
              <a:rPr lang="en-US" altLang="zh-CN" dirty="0" smtClean="0"/>
              <a:t>---</a:t>
            </a:r>
            <a:r>
              <a:rPr lang="zh-CN" altLang="en-US" dirty="0" smtClean="0"/>
              <a:t>高维空间的最近邻搜索问题，高维空间搜索不容易，所以就用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方法来降低时间  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2AA7D-B8AF-4B62-97C3-12A07E9264E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5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2AA7D-B8AF-4B62-97C3-12A07E9264E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47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embedding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2AA7D-B8AF-4B62-97C3-12A07E9264E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979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且其第 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列为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特征向量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。 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对角矩阵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，其对角线上的元素为对应的特征值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2AA7D-B8AF-4B62-97C3-12A07E9264E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661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2AA7D-B8AF-4B62-97C3-12A07E9264E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565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左下角的</a:t>
            </a:r>
            <a:r>
              <a:rPr lang="en-US" altLang="zh-CN" dirty="0" smtClean="0"/>
              <a:t>g</a:t>
            </a:r>
            <a:r>
              <a:rPr lang="zh-CN" altLang="en-US" dirty="0" smtClean="0"/>
              <a:t>函数是对特征向量进行</a:t>
            </a:r>
            <a:r>
              <a:rPr lang="en-US" altLang="zh-CN" dirty="0" smtClean="0"/>
              <a:t>filter</a:t>
            </a:r>
            <a:r>
              <a:rPr lang="zh-CN" altLang="en-US" dirty="0" smtClean="0"/>
              <a:t>，将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映射到谱域，然后再谱域进行</a:t>
            </a:r>
            <a:r>
              <a:rPr lang="en-US" altLang="zh-CN" dirty="0" smtClean="0"/>
              <a:t>filter</a:t>
            </a:r>
            <a:r>
              <a:rPr lang="zh-CN" altLang="en-US" dirty="0" smtClean="0"/>
              <a:t>，然后再反傅里叶变化回到频域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2AA7D-B8AF-4B62-97C3-12A07E9264E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411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Alice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embedding  </a:t>
            </a:r>
            <a:r>
              <a:rPr lang="zh-CN" altLang="en-US" dirty="0" smtClean="0"/>
              <a:t>把候选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alice</a:t>
            </a:r>
            <a:r>
              <a:rPr lang="zh-CN" altLang="en-US" dirty="0" smtClean="0"/>
              <a:t>之间的</a:t>
            </a:r>
            <a:r>
              <a:rPr lang="en-US" altLang="zh-CN" dirty="0" smtClean="0"/>
              <a:t>purchase</a:t>
            </a:r>
            <a:r>
              <a:rPr lang="zh-CN" altLang="en-US" dirty="0" smtClean="0"/>
              <a:t>的路径的概率算出来</a:t>
            </a:r>
            <a:endParaRPr lang="en-US" altLang="zh-CN" dirty="0" smtClean="0"/>
          </a:p>
          <a:p>
            <a:r>
              <a:rPr lang="zh-CN" altLang="en-US" dirty="0" smtClean="0"/>
              <a:t>解释是基于</a:t>
            </a:r>
            <a:r>
              <a:rPr lang="en-US" altLang="zh-CN" dirty="0" smtClean="0"/>
              <a:t>path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2AA7D-B8AF-4B62-97C3-12A07E9264E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793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后验解释 用挖掘出来的</a:t>
            </a:r>
            <a:r>
              <a:rPr lang="en-US" altLang="zh-CN" dirty="0" smtClean="0"/>
              <a:t>rule</a:t>
            </a:r>
            <a:r>
              <a:rPr lang="zh-CN" altLang="en-US" dirty="0" smtClean="0"/>
              <a:t>来解释为什么推荐  推荐和解释没有关系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2AA7D-B8AF-4B62-97C3-12A07E9264E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902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模型的后验解释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2AA7D-B8AF-4B62-97C3-12A07E9264E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73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3E3C4-481B-4383-97FC-DEA4F4112DD6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74C77-02C1-4F78-9457-09BAD42601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001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3E3C4-481B-4383-97FC-DEA4F4112DD6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74C77-02C1-4F78-9457-09BAD42601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95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3E3C4-481B-4383-97FC-DEA4F4112DD6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74C77-02C1-4F78-9457-09BAD42601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243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3E3C4-481B-4383-97FC-DEA4F4112DD6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74C77-02C1-4F78-9457-09BAD42601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37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3E3C4-481B-4383-97FC-DEA4F4112DD6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74C77-02C1-4F78-9457-09BAD42601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605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3E3C4-481B-4383-97FC-DEA4F4112DD6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74C77-02C1-4F78-9457-09BAD42601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831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3E3C4-481B-4383-97FC-DEA4F4112DD6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74C77-02C1-4F78-9457-09BAD42601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47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3E3C4-481B-4383-97FC-DEA4F4112DD6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74C77-02C1-4F78-9457-09BAD42601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20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3E3C4-481B-4383-97FC-DEA4F4112DD6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74C77-02C1-4F78-9457-09BAD42601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11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3E3C4-481B-4383-97FC-DEA4F4112DD6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74C77-02C1-4F78-9457-09BAD42601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7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3E3C4-481B-4383-97FC-DEA4F4112DD6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74C77-02C1-4F78-9457-09BAD42601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89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3E3C4-481B-4383-97FC-DEA4F4112DD6}" type="datetimeFigureOut">
              <a:rPr lang="zh-CN" altLang="en-US" smtClean="0"/>
              <a:t>2019/9/1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74C77-02C1-4F78-9457-09BAD42601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6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gvis.gq/" TargetMode="External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zstp.pcl.ac.cn:8002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668988" y="5913912"/>
            <a:ext cx="279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胡聪 </a:t>
            </a:r>
            <a:r>
              <a:rPr lang="en-US" altLang="zh-CN" dirty="0" smtClean="0"/>
              <a:t>2019/09/03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389647" y="2706077"/>
            <a:ext cx="48189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CCKS2019 </a:t>
            </a:r>
            <a:r>
              <a:rPr lang="zh-CN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回顾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303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023597"/>
              </p:ext>
            </p:extLst>
          </p:nvPr>
        </p:nvGraphicFramePr>
        <p:xfrm>
          <a:off x="1240261" y="1207713"/>
          <a:ext cx="8862742" cy="2198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4020">
                  <a:extLst>
                    <a:ext uri="{9D8B030D-6E8A-4147-A177-3AD203B41FA5}">
                      <a16:colId xmlns:a16="http://schemas.microsoft.com/office/drawing/2014/main" val="3378993048"/>
                    </a:ext>
                  </a:extLst>
                </a:gridCol>
                <a:gridCol w="7058722">
                  <a:extLst>
                    <a:ext uri="{9D8B030D-6E8A-4147-A177-3AD203B41FA5}">
                      <a16:colId xmlns:a16="http://schemas.microsoft.com/office/drawing/2014/main" val="2764220362"/>
                    </a:ext>
                  </a:extLst>
                </a:gridCol>
              </a:tblGrid>
              <a:tr h="54967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Enforce answer</a:t>
                      </a:r>
                      <a:r>
                        <a:rPr lang="en-US" altLang="zh-CN" baseline="0" dirty="0" smtClean="0"/>
                        <a:t> type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568346"/>
                  </a:ext>
                </a:extLst>
              </a:tr>
              <a:tr h="54967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Task-oriented</a:t>
                      </a:r>
                      <a:r>
                        <a:rPr lang="en-US" altLang="zh-CN" baseline="0" dirty="0" smtClean="0"/>
                        <a:t> Dialog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09234"/>
                  </a:ext>
                </a:extLst>
              </a:tr>
              <a:tr h="54967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User-interface/ web interface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425652"/>
                  </a:ext>
                </a:extLst>
              </a:tr>
              <a:tr h="54967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Generate</a:t>
                      </a:r>
                      <a:r>
                        <a:rPr lang="en-US" altLang="zh-CN" baseline="0" dirty="0" smtClean="0"/>
                        <a:t> NLI data from KGs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001170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47854" y="3944925"/>
            <a:ext cx="90547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Future research</a:t>
            </a:r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b="1" dirty="0" smtClean="0">
                <a:solidFill>
                  <a:srgbClr val="C00000"/>
                </a:solidFill>
              </a:rPr>
              <a:t>how to verify the correctness of answer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conversation between human conversation and computer \how to combine QA and human interactive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complex query 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common sense knowledge 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308758" y="213756"/>
            <a:ext cx="4619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SUMMARY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248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02" y="200722"/>
            <a:ext cx="9976603" cy="642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73" y="1306820"/>
            <a:ext cx="10523735" cy="55511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8712" y="245327"/>
            <a:ext cx="8274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Structured Prior Knowledge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2369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07" y="1279393"/>
            <a:ext cx="10247619" cy="4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35659" y="6067374"/>
            <a:ext cx="8374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Shang J, Liu L, Ren X, et al. Learning named entity tagger using domain-specific dictionary[J].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arXiv:1809.03599, 2018.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181" y="129439"/>
            <a:ext cx="9222058" cy="46847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05" y="4640868"/>
            <a:ext cx="6643965" cy="13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04" y="0"/>
            <a:ext cx="10047249" cy="667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8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41" y="57196"/>
            <a:ext cx="11211134" cy="680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4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70" y="89210"/>
            <a:ext cx="8850628" cy="66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7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95747" y="6306235"/>
            <a:ext cx="8441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Rule Grounding for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Low-Resource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 (2019)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43" y="1629000"/>
            <a:ext cx="1068571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9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730"/>
            <a:ext cx="7084308" cy="30067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" y="3608624"/>
            <a:ext cx="6390730" cy="27693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307" y="234668"/>
            <a:ext cx="4990353" cy="306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49492"/>
          </a:xfrm>
        </p:spPr>
        <p:txBody>
          <a:bodyPr/>
          <a:lstStyle/>
          <a:p>
            <a:r>
              <a:rPr lang="en-US" altLang="zh-CN" dirty="0" smtClean="0"/>
              <a:t>ATT</a:t>
            </a:r>
            <a:r>
              <a:rPr lang="zh-CN" altLang="en-US" dirty="0" smtClean="0"/>
              <a:t>前沿技术讲习班</a:t>
            </a:r>
            <a:endParaRPr lang="en-US" altLang="zh-CN" dirty="0" smtClean="0"/>
          </a:p>
          <a:p>
            <a:r>
              <a:rPr lang="en-US" altLang="zh-CN" dirty="0" smtClean="0"/>
              <a:t>Advanced work</a:t>
            </a:r>
          </a:p>
          <a:p>
            <a:r>
              <a:rPr lang="en-US" altLang="zh-CN" dirty="0" smtClean="0"/>
              <a:t>School 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7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81" y="1386143"/>
            <a:ext cx="10895238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14" y="86143"/>
            <a:ext cx="11028571" cy="6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7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19" y="214714"/>
            <a:ext cx="10704762" cy="6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5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76" y="76619"/>
            <a:ext cx="11219047" cy="6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4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10" y="222887"/>
            <a:ext cx="11372142" cy="613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9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95" y="0"/>
            <a:ext cx="10912593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306" y="393055"/>
            <a:ext cx="2628571" cy="5047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306" y="1290871"/>
            <a:ext cx="3085714" cy="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1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5" y="0"/>
            <a:ext cx="9982986" cy="690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3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36" y="0"/>
            <a:ext cx="9714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3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pic3.zhimg.com/80/v2-a4b9b17168017254b9ab3eb3c021d168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70" y="1333833"/>
            <a:ext cx="68580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ic4.zhimg.com/80/v2-cbf3846db7e8db2a3e2b4122f6755a6c_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289" y="2620406"/>
            <a:ext cx="6858000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82" y="313205"/>
            <a:ext cx="2917637" cy="29558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84462" y="3742441"/>
                <a:ext cx="2828041" cy="955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H: </a:t>
                </a:r>
                <a:r>
                  <a:rPr lang="en-US" altLang="zh-CN" dirty="0" err="1" smtClean="0"/>
                  <a:t>eigen</a:t>
                </a:r>
                <a:r>
                  <a:rPr lang="en-US" altLang="zh-CN" dirty="0" smtClean="0"/>
                  <a:t> matrix (</a:t>
                </a:r>
                <a:r>
                  <a:rPr lang="zh-CN" altLang="en-US" dirty="0" smtClean="0"/>
                  <a:t>特征矩阵</a:t>
                </a:r>
                <a:r>
                  <a:rPr lang="en-US" altLang="zh-CN" dirty="0" smtClean="0"/>
                  <a:t>)</a:t>
                </a:r>
              </a:p>
              <a:p>
                <a:r>
                  <a:rPr lang="en-US" altLang="zh-CN" dirty="0" smtClean="0"/>
                  <a:t>W: parameters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A+I , I</a:t>
                </a:r>
                <a:r>
                  <a:rPr lang="zh-CN" altLang="en-US" dirty="0" smtClean="0"/>
                  <a:t>是单位矩阵</a:t>
                </a:r>
                <a:endParaRPr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62" y="3742441"/>
                <a:ext cx="2828041" cy="955903"/>
              </a:xfrm>
              <a:prstGeom prst="rect">
                <a:avLst/>
              </a:prstGeom>
              <a:blipFill>
                <a:blip r:embed="rId5"/>
                <a:stretch>
                  <a:fillRect l="-1940" t="-3822" r="-431" b="-6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65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6" y="56266"/>
            <a:ext cx="9785669" cy="680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11" y="0"/>
            <a:ext cx="11057143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7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1" y="0"/>
            <a:ext cx="10499766" cy="67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1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45" y="160254"/>
            <a:ext cx="10249956" cy="657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0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67" y="243403"/>
            <a:ext cx="11542857" cy="6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7" y="109786"/>
            <a:ext cx="10626888" cy="927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27" y="1698171"/>
            <a:ext cx="6637897" cy="49098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476898" y="1758998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ArialMT"/>
              </a:rPr>
              <a:t>https://arxiv.org/pdf/1703.06103.pdf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27" y="2525651"/>
            <a:ext cx="6025489" cy="45014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476898" y="2566057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ArialMT"/>
              </a:rPr>
              <a:t>https://arxiv.org/pdf/1811.04441.pdf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27" y="3312288"/>
            <a:ext cx="6222726" cy="4473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476898" y="3318456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ArialMT"/>
              </a:rPr>
              <a:t>https://arxiv.org/pdf/1905.08865.pdf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27" y="4096081"/>
            <a:ext cx="6746242" cy="47112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478366" y="4146977"/>
            <a:ext cx="4916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ArialMT"/>
              </a:rPr>
              <a:t>https://www.aclweb.org/anthology/D18-1032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96" y="4903698"/>
            <a:ext cx="7219787" cy="46727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476898" y="4932623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ArialMT"/>
              </a:rPr>
              <a:t>https://arxiv.org/pdf/1803.08035.pdf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216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2" y="-13857"/>
            <a:ext cx="11238095" cy="6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2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03" y="1838995"/>
            <a:ext cx="8533333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2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3" y="91517"/>
            <a:ext cx="9990911" cy="65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0"/>
            <a:ext cx="9890233" cy="683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2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6" y="155378"/>
            <a:ext cx="10268761" cy="670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1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2" y="83471"/>
            <a:ext cx="10008601" cy="677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4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28" y="0"/>
            <a:ext cx="9489325" cy="661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2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810"/>
            <a:ext cx="7007108" cy="27703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2" y="3262911"/>
            <a:ext cx="6605124" cy="34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7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37" y="94551"/>
            <a:ext cx="7251592" cy="36227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56" y="3717292"/>
            <a:ext cx="7128154" cy="282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1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143"/>
            <a:ext cx="9976723" cy="662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8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90" y="646277"/>
            <a:ext cx="4392558" cy="23297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480" y="523729"/>
            <a:ext cx="4434609" cy="21944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90" y="3598224"/>
            <a:ext cx="5072387" cy="26364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90" y="3765333"/>
            <a:ext cx="5072387" cy="26364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49" y="3750624"/>
            <a:ext cx="5377275" cy="26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0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4444" y="1778123"/>
            <a:ext cx="5420096" cy="3102635"/>
          </a:xfrm>
        </p:spPr>
        <p:txBody>
          <a:bodyPr/>
          <a:lstStyle/>
          <a:p>
            <a:r>
              <a:rPr lang="zh-CN" altLang="en-US" dirty="0" smtClean="0"/>
              <a:t>基于</a:t>
            </a:r>
            <a:r>
              <a:rPr lang="zh-CN" altLang="en-US" dirty="0"/>
              <a:t>知识图谱的知识表示</a:t>
            </a:r>
            <a:r>
              <a:rPr lang="zh-CN" altLang="en-US" dirty="0" smtClean="0"/>
              <a:t>学习</a:t>
            </a:r>
            <a:endParaRPr lang="en-US" altLang="zh-CN" dirty="0" smtClean="0"/>
          </a:p>
          <a:p>
            <a:r>
              <a:rPr lang="zh-CN" altLang="en-US" dirty="0" smtClean="0"/>
              <a:t>知识指导的实体对齐</a:t>
            </a:r>
            <a:endParaRPr lang="en-US" altLang="zh-CN" dirty="0" smtClean="0"/>
          </a:p>
          <a:p>
            <a:r>
              <a:rPr lang="zh-CN" altLang="en-US" dirty="0" smtClean="0"/>
              <a:t>知识指导的实体细粒度分类</a:t>
            </a:r>
            <a:endParaRPr lang="en-US" altLang="zh-CN" dirty="0" smtClean="0"/>
          </a:p>
          <a:p>
            <a:r>
              <a:rPr lang="zh-CN" altLang="en-US" dirty="0" smtClean="0"/>
              <a:t>知识知道的神经网络排序</a:t>
            </a:r>
            <a:endParaRPr lang="en-US" altLang="zh-CN" dirty="0" smtClean="0"/>
          </a:p>
          <a:p>
            <a:r>
              <a:rPr lang="zh-CN" altLang="en-US" dirty="0" smtClean="0"/>
              <a:t>知识指导的预训练模型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4444" y="365125"/>
            <a:ext cx="2783774" cy="1000537"/>
          </a:xfrm>
        </p:spPr>
        <p:txBody>
          <a:bodyPr/>
          <a:lstStyle/>
          <a:p>
            <a:r>
              <a:rPr lang="zh-CN" altLang="en-US" dirty="0" smtClean="0"/>
              <a:t>知识指导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560127" y="1778123"/>
            <a:ext cx="5420096" cy="310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99" y="1161673"/>
            <a:ext cx="6527101" cy="40980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16965" y="5672162"/>
            <a:ext cx="702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0" dirty="0" smtClean="0">
                <a:solidFill>
                  <a:srgbClr val="000000"/>
                </a:solidFill>
                <a:effectLst/>
                <a:latin typeface="Lucida Grande"/>
              </a:rPr>
              <a:t>Yu </a:t>
            </a:r>
            <a:r>
              <a:rPr lang="en-US" altLang="zh-CN" b="1" i="0" dirty="0" err="1" smtClean="0">
                <a:solidFill>
                  <a:srgbClr val="000000"/>
                </a:solidFill>
                <a:effectLst/>
                <a:latin typeface="Lucida Grande"/>
              </a:rPr>
              <a:t>Sun,Shuohuan</a:t>
            </a:r>
            <a:r>
              <a:rPr lang="en-US" altLang="zh-CN" b="1" i="0" dirty="0" smtClean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en-US" altLang="zh-CN" b="1" i="0" dirty="0" err="1" smtClean="0">
                <a:solidFill>
                  <a:srgbClr val="000000"/>
                </a:solidFill>
                <a:effectLst/>
                <a:latin typeface="Lucida Grande"/>
              </a:rPr>
              <a:t>Wang,Yukun</a:t>
            </a:r>
            <a:r>
              <a:rPr lang="en-US" altLang="zh-CN" b="1" i="0" dirty="0" smtClean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en-US" altLang="zh-CN" b="1" i="0" dirty="0" err="1" smtClean="0">
                <a:solidFill>
                  <a:srgbClr val="000000"/>
                </a:solidFill>
                <a:effectLst/>
                <a:latin typeface="Lucida Grande"/>
              </a:rPr>
              <a:t>Li,Shikun</a:t>
            </a:r>
            <a:r>
              <a:rPr lang="en-US" altLang="zh-CN" b="1" i="0" dirty="0" smtClean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en-US" altLang="zh-CN" b="1" i="0" dirty="0" err="1" smtClean="0">
                <a:solidFill>
                  <a:srgbClr val="000000"/>
                </a:solidFill>
                <a:effectLst/>
                <a:latin typeface="Lucida Grande"/>
              </a:rPr>
              <a:t>Feng</a:t>
            </a:r>
            <a:r>
              <a:rPr lang="en-US" altLang="zh-CN" b="1" dirty="0" err="1">
                <a:solidFill>
                  <a:srgbClr val="000000"/>
                </a:solidFill>
                <a:latin typeface="Lucida Grande"/>
              </a:rPr>
              <a:t>.</a:t>
            </a:r>
            <a:r>
              <a:rPr lang="en-US" altLang="zh-CN" b="1" i="0" dirty="0" err="1" smtClean="0">
                <a:solidFill>
                  <a:srgbClr val="000000"/>
                </a:solidFill>
                <a:effectLst/>
                <a:latin typeface="Lucida Grande"/>
              </a:rPr>
              <a:t>ERNIE</a:t>
            </a:r>
            <a:r>
              <a:rPr lang="en-US" altLang="zh-CN" b="1" i="0" dirty="0" smtClean="0">
                <a:solidFill>
                  <a:srgbClr val="000000"/>
                </a:solidFill>
                <a:effectLst/>
                <a:latin typeface="Lucida Grande"/>
              </a:rPr>
              <a:t>: Enhanced Representation through Knowledge Integration(</a:t>
            </a:r>
            <a:r>
              <a:rPr lang="zh-CN" altLang="en-US" b="1" i="0" dirty="0" smtClean="0">
                <a:solidFill>
                  <a:srgbClr val="000000"/>
                </a:solidFill>
                <a:effectLst/>
                <a:latin typeface="Lucida Grande"/>
              </a:rPr>
              <a:t>百度</a:t>
            </a:r>
            <a:r>
              <a:rPr lang="en-US" altLang="zh-CN" b="1" i="0" dirty="0" smtClean="0">
                <a:solidFill>
                  <a:srgbClr val="000000"/>
                </a:solidFill>
                <a:effectLst/>
                <a:latin typeface="Lucida Grande"/>
              </a:rPr>
              <a:t>)</a:t>
            </a:r>
            <a:endParaRPr lang="en-US" altLang="zh-CN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38999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5685" y="269957"/>
            <a:ext cx="6477002" cy="4306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、基于知识图谱的知识表示学习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300" y="836108"/>
            <a:ext cx="8585859" cy="536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2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624444" y="365125"/>
            <a:ext cx="2783774" cy="1000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知识获取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24444" y="1778123"/>
            <a:ext cx="5420096" cy="3102635"/>
          </a:xfrm>
        </p:spPr>
        <p:txBody>
          <a:bodyPr/>
          <a:lstStyle/>
          <a:p>
            <a:r>
              <a:rPr lang="zh-CN" altLang="en-US" dirty="0" smtClean="0"/>
              <a:t>考虑噪音过滤的关系抽取</a:t>
            </a:r>
            <a:endParaRPr lang="en-US" altLang="zh-CN" dirty="0" smtClean="0"/>
          </a:p>
          <a:p>
            <a:r>
              <a:rPr lang="zh-CN" altLang="en-US" dirty="0" smtClean="0"/>
              <a:t>多语言关系抽取</a:t>
            </a:r>
            <a:endParaRPr lang="en-US" altLang="zh-CN" dirty="0" smtClean="0"/>
          </a:p>
          <a:p>
            <a:r>
              <a:rPr lang="zh-CN" altLang="en-US" dirty="0" smtClean="0"/>
              <a:t>层次关系抽取</a:t>
            </a:r>
            <a:endParaRPr lang="en-US" altLang="zh-CN" dirty="0" smtClean="0"/>
          </a:p>
          <a:p>
            <a:r>
              <a:rPr lang="zh-CN" altLang="en-US" dirty="0" smtClean="0"/>
              <a:t>文档级别关系抽取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639" y="1365662"/>
            <a:ext cx="6826386" cy="33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4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45" y="824734"/>
            <a:ext cx="9163998" cy="5896699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5684" y="269956"/>
            <a:ext cx="11535889" cy="645147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、关系抽取技术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097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661" y="1071575"/>
            <a:ext cx="8627287" cy="5672534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5685" y="269957"/>
            <a:ext cx="6477002" cy="4306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、文档级别关系抽取数据集</a:t>
            </a:r>
            <a:r>
              <a:rPr lang="en-US" altLang="zh-CN" dirty="0" err="1" smtClean="0"/>
              <a:t>DocRED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012460" y="515979"/>
            <a:ext cx="3651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https://github.com/thunlp/DocRED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668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>
          <a:xfrm>
            <a:off x="315685" y="269957"/>
            <a:ext cx="6477002" cy="430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mtClean="0"/>
              <a:t>1</a:t>
            </a:r>
            <a:r>
              <a:rPr lang="zh-CN" altLang="en-US" smtClean="0"/>
              <a:t>、文档级别关系抽取数据集</a:t>
            </a:r>
            <a:r>
              <a:rPr lang="en-US" altLang="zh-CN" smtClean="0"/>
              <a:t>DocRED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756" y="700645"/>
            <a:ext cx="9743861" cy="60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1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70" y="0"/>
            <a:ext cx="9424589" cy="67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2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624444" y="365125"/>
            <a:ext cx="2783774" cy="1000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义原知识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91935" y="1813749"/>
            <a:ext cx="4766953" cy="3102635"/>
          </a:xfrm>
        </p:spPr>
        <p:txBody>
          <a:bodyPr>
            <a:normAutofit fontScale="92500"/>
          </a:bodyPr>
          <a:lstStyle/>
          <a:p>
            <a:r>
              <a:rPr lang="zh-CN" altLang="en-US" dirty="0" smtClean="0"/>
              <a:t>融合义原知识的词义表示学习</a:t>
            </a:r>
            <a:endParaRPr lang="en-US" altLang="zh-CN" dirty="0" smtClean="0"/>
          </a:p>
          <a:p>
            <a:r>
              <a:rPr lang="zh-CN" altLang="en-US" dirty="0" smtClean="0"/>
              <a:t>融合义原知识的神经语言模型</a:t>
            </a:r>
            <a:endParaRPr lang="en-US" altLang="zh-CN" dirty="0" smtClean="0"/>
          </a:p>
          <a:p>
            <a:r>
              <a:rPr lang="zh-CN" altLang="en-US" dirty="0" smtClean="0"/>
              <a:t>基于语义表示学习的义原推荐</a:t>
            </a:r>
            <a:endParaRPr lang="en-US" altLang="zh-CN" dirty="0" smtClean="0"/>
          </a:p>
          <a:p>
            <a:r>
              <a:rPr lang="zh-CN" altLang="en-US" dirty="0" smtClean="0"/>
              <a:t>考虑内部汉字信息的义原推荐</a:t>
            </a:r>
            <a:endParaRPr lang="en-US" altLang="zh-CN" dirty="0" smtClean="0"/>
          </a:p>
          <a:p>
            <a:r>
              <a:rPr lang="zh-CN" altLang="en-US" dirty="0" smtClean="0"/>
              <a:t>融合</a:t>
            </a:r>
            <a:r>
              <a:rPr lang="en-US" altLang="zh-CN" dirty="0" err="1" smtClean="0"/>
              <a:t>HowNet</a:t>
            </a:r>
            <a:r>
              <a:rPr lang="zh-CN" altLang="en-US" dirty="0" smtClean="0"/>
              <a:t>义原标注的词典扩展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932" y="1457674"/>
            <a:ext cx="6701725" cy="387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0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44" y="75314"/>
            <a:ext cx="8742006" cy="64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413" y="66872"/>
            <a:ext cx="9019467" cy="67911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8" y="2900428"/>
            <a:ext cx="10409524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4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1322" y="270122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Advanced 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1322" y="1730623"/>
            <a:ext cx="10515600" cy="4351338"/>
          </a:xfrm>
        </p:spPr>
        <p:txBody>
          <a:bodyPr/>
          <a:lstStyle/>
          <a:p>
            <a:r>
              <a:rPr lang="zh-CN" altLang="en-US" dirty="0" smtClean="0"/>
              <a:t>融合义原信息的</a:t>
            </a:r>
            <a:r>
              <a:rPr lang="en-US" altLang="zh-CN" dirty="0" err="1" smtClean="0"/>
              <a:t>pretrained</a:t>
            </a:r>
            <a:r>
              <a:rPr lang="en-US" altLang="zh-CN" dirty="0" smtClean="0"/>
              <a:t> Language Model (</a:t>
            </a:r>
            <a:r>
              <a:rPr lang="zh-CN" altLang="en-US" dirty="0" smtClean="0"/>
              <a:t>清华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融合知识的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pretrained</a:t>
            </a:r>
            <a:r>
              <a:rPr lang="en-US" altLang="zh-CN" dirty="0" smtClean="0"/>
              <a:t> Language Model </a:t>
            </a:r>
          </a:p>
          <a:p>
            <a:pPr marL="342900" lvl="1" indent="-342900">
              <a:spcBef>
                <a:spcPts val="1000"/>
              </a:spcBef>
            </a:pPr>
            <a:r>
              <a:rPr lang="zh-CN" altLang="en-US" sz="2800" dirty="0"/>
              <a:t>知识驱动的低资源</a:t>
            </a:r>
            <a:r>
              <a:rPr lang="en-US" altLang="zh-CN" sz="2800" dirty="0"/>
              <a:t>NLP</a:t>
            </a:r>
          </a:p>
          <a:p>
            <a:r>
              <a:rPr lang="en-US" altLang="zh-CN" dirty="0" smtClean="0"/>
              <a:t>Learning to Hash for Network/KG (</a:t>
            </a:r>
            <a:r>
              <a:rPr lang="en-US" altLang="zh-CN" dirty="0"/>
              <a:t>From Embedding to Hashing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Summarization with </a:t>
            </a:r>
            <a:r>
              <a:rPr lang="en-US" altLang="zh-CN" dirty="0" err="1" smtClean="0"/>
              <a:t>Embeddings</a:t>
            </a:r>
            <a:endParaRPr lang="en-US" altLang="zh-CN" dirty="0" smtClean="0"/>
          </a:p>
          <a:p>
            <a:r>
              <a:rPr lang="en-US" altLang="zh-CN" dirty="0" smtClean="0"/>
              <a:t>Active Search(</a:t>
            </a:r>
            <a:r>
              <a:rPr lang="zh-CN" altLang="en-US" dirty="0" smtClean="0"/>
              <a:t>主动搜索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99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5" y="1823937"/>
            <a:ext cx="6353571" cy="4428421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731322" y="270122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Advanced Work Reference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136" y="2488219"/>
            <a:ext cx="5271980" cy="37641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33309" y="1686296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Learing</a:t>
            </a:r>
            <a:r>
              <a:rPr lang="en-US" altLang="zh-CN" dirty="0" smtClean="0"/>
              <a:t> to hash for network/KG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02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31322" y="270122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Advanced Work Reference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3" y="3622969"/>
            <a:ext cx="6370873" cy="174564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6883" y="3068971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Active search: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83" y="5845861"/>
            <a:ext cx="9780952" cy="7714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96883" y="5368618"/>
            <a:ext cx="370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Summarization with </a:t>
            </a:r>
            <a:r>
              <a:rPr lang="en-US" altLang="zh-CN" b="1" dirty="0" err="1" smtClean="0"/>
              <a:t>Embeddings</a:t>
            </a:r>
            <a:r>
              <a:rPr lang="en-US" altLang="zh-CN" b="1" dirty="0" smtClean="0"/>
              <a:t>:</a:t>
            </a:r>
            <a:endParaRPr lang="en-US" altLang="zh-CN" b="1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83" y="2142438"/>
            <a:ext cx="9678390" cy="74186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6883" y="1595685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融合知识</a:t>
            </a:r>
            <a:r>
              <a:rPr lang="en-US" altLang="zh-CN" b="1" dirty="0" err="1" smtClean="0"/>
              <a:t>pretrained</a:t>
            </a:r>
            <a:r>
              <a:rPr lang="en-US" altLang="zh-CN" b="1" dirty="0" smtClean="0"/>
              <a:t> LM: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9734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314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school work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5" y="1325563"/>
            <a:ext cx="4030683" cy="537424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78389" y="6330474"/>
            <a:ext cx="327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hlinkClick r:id="rId3"/>
              </a:rPr>
              <a:t>http://www.kgvis.gq/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508" y="1140031"/>
            <a:ext cx="7164719" cy="487574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33257" y="6222752"/>
            <a:ext cx="3930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天津大学</a:t>
            </a:r>
          </a:p>
        </p:txBody>
      </p:sp>
    </p:spTree>
    <p:extLst>
      <p:ext uri="{BB962C8B-B14F-4D97-AF65-F5344CB8AC3E}">
        <p14:creationId xmlns:p14="http://schemas.microsoft.com/office/powerpoint/2010/main" val="73061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7638" y="-95004"/>
            <a:ext cx="10515600" cy="1025113"/>
          </a:xfrm>
        </p:spPr>
        <p:txBody>
          <a:bodyPr/>
          <a:lstStyle/>
          <a:p>
            <a:r>
              <a:rPr lang="en-US" altLang="zh-CN" dirty="0" smtClean="0"/>
              <a:t>school work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397" y="765786"/>
            <a:ext cx="6741935" cy="48554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13" y="3193487"/>
            <a:ext cx="11829987" cy="33584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0493" y="1903816"/>
            <a:ext cx="235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北京大学、郑州大学</a:t>
            </a:r>
            <a:endParaRPr lang="en-US" altLang="zh-CN" dirty="0" smtClean="0"/>
          </a:p>
        </p:txBody>
      </p:sp>
      <p:sp>
        <p:nvSpPr>
          <p:cNvPr id="9" name="矩形 8"/>
          <p:cNvSpPr/>
          <p:nvPr/>
        </p:nvSpPr>
        <p:spPr>
          <a:xfrm>
            <a:off x="346835" y="2277956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u="none" strike="noStrike" dirty="0" smtClean="0">
                <a:effectLst/>
                <a:latin typeface="宋体" panose="02010600030101010101" pitchFamily="2" charset="-122"/>
                <a:ea typeface="宋体" panose="02010600030101010101" pitchFamily="2" charset="-122"/>
                <a:hlinkClick r:id="rId4"/>
              </a:rPr>
              <a:t>http://zstp.pcl.ac.cn:8002/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92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99" y="303349"/>
            <a:ext cx="10189028" cy="64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3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4898" y="144966"/>
            <a:ext cx="878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what if the correct answer type is enforced</a:t>
            </a:r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去猜测</a:t>
            </a:r>
            <a:r>
              <a:rPr lang="en-US" altLang="zh-CN" dirty="0" smtClean="0"/>
              <a:t>question</a:t>
            </a:r>
            <a:r>
              <a:rPr lang="zh-CN" altLang="en-US" dirty="0" smtClean="0"/>
              <a:t>对应的</a:t>
            </a:r>
            <a:r>
              <a:rPr lang="en-US" altLang="zh-CN" dirty="0" smtClean="0"/>
              <a:t>answer type</a:t>
            </a:r>
            <a:r>
              <a:rPr lang="zh-CN" altLang="en-US" dirty="0" smtClean="0"/>
              <a:t>，使用</a:t>
            </a:r>
            <a:r>
              <a:rPr lang="en-US" altLang="zh-CN" dirty="0" smtClean="0"/>
              <a:t>answer type</a:t>
            </a:r>
            <a:r>
              <a:rPr lang="zh-CN" altLang="en-US" dirty="0" smtClean="0"/>
              <a:t>信息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242" y="0"/>
            <a:ext cx="3265983" cy="28183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82" y="1205713"/>
            <a:ext cx="4551305" cy="504553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98888" y="5789580"/>
            <a:ext cx="5211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Improving semantic parsing via answer type inference.[S </a:t>
            </a:r>
            <a:r>
              <a:rPr lang="en-US" altLang="zh-CN" dirty="0" err="1" smtClean="0"/>
              <a:t>Yavuz</a:t>
            </a:r>
            <a:r>
              <a:rPr lang="en-US" altLang="zh-CN" dirty="0" smtClean="0"/>
              <a:t> et al. EMNLP 2016]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824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3249" y="5657671"/>
            <a:ext cx="110099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Yaghmazadeh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Navid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SQLizer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query synthesis from natural language." Proceedings of the ACM on Programming Languages 1.OOPSLA(2017):1-26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/>
          </a:p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Izzeddin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Gur (UCSB),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Semih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Yavuz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(UCSB), Yu Su (OSU),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Xifeng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 (UCSB) 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DialSQL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Dialogue-Based Structural Query Generation (ACL’18)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980" y="729741"/>
            <a:ext cx="6255833" cy="48931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7268" y="144966"/>
            <a:ext cx="8920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SQL </a:t>
            </a:r>
            <a:r>
              <a:rPr lang="en-US" altLang="zh-CN" sz="3200" dirty="0"/>
              <a:t>Generation via Task-Oriented Dialogue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0521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7990" y="144966"/>
            <a:ext cx="111289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Learning </a:t>
            </a:r>
            <a:r>
              <a:rPr lang="en-US" altLang="zh-CN" sz="3200" dirty="0"/>
              <a:t>from User Interfaces </a:t>
            </a:r>
            <a:r>
              <a:rPr lang="en-US" altLang="zh-CN" sz="3200" dirty="0" smtClean="0"/>
              <a:t>that </a:t>
            </a:r>
            <a:r>
              <a:rPr lang="en-US" altLang="zh-CN" sz="3200" dirty="0"/>
              <a:t>connected to knowledge graph and databases 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60" y="1222184"/>
            <a:ext cx="9957816" cy="33853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27033" y="4607497"/>
            <a:ext cx="440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Web Interfaces to KB/DBs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92" y="5684715"/>
            <a:ext cx="10580952" cy="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4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48" y="271027"/>
            <a:ext cx="6171696" cy="9461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14" y="1656733"/>
            <a:ext cx="6516033" cy="45905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83225" y="3565779"/>
            <a:ext cx="49046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Su, Yu, et al. "On generating characteristic-rich question sets for </a:t>
            </a:r>
            <a:r>
              <a:rPr lang="en-US" altLang="zh-CN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qa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evaluation." [EMNLP 2016]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903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2849</TotalTime>
  <Words>636</Words>
  <Application>Microsoft Office PowerPoint</Application>
  <PresentationFormat>宽屏</PresentationFormat>
  <Paragraphs>109</Paragraphs>
  <Slides>58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7" baseType="lpstr">
      <vt:lpstr>ArialMT</vt:lpstr>
      <vt:lpstr>Lucida Grande</vt:lpstr>
      <vt:lpstr>等线</vt:lpstr>
      <vt:lpstr>等线 Light</vt:lpstr>
      <vt:lpstr>宋体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知识指导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Advanced Work</vt:lpstr>
      <vt:lpstr>Advanced Work Reference</vt:lpstr>
      <vt:lpstr>Advanced Work Reference</vt:lpstr>
      <vt:lpstr>school work</vt:lpstr>
      <vt:lpstr>school work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Evan</dc:creator>
  <cp:lastModifiedBy>Evan</cp:lastModifiedBy>
  <cp:revision>117</cp:revision>
  <dcterms:created xsi:type="dcterms:W3CDTF">2019-09-01T07:11:32Z</dcterms:created>
  <dcterms:modified xsi:type="dcterms:W3CDTF">2019-09-03T06:41:24Z</dcterms:modified>
</cp:coreProperties>
</file>